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7" r:id="rId12"/>
    <p:sldId id="269" r:id="rId13"/>
    <p:sldId id="268" r:id="rId14"/>
    <p:sldId id="270" r:id="rId15"/>
    <p:sldId id="266" r:id="rId16"/>
    <p:sldId id="271" r:id="rId17"/>
    <p:sldId id="287" r:id="rId18"/>
    <p:sldId id="288" r:id="rId19"/>
    <p:sldId id="273" r:id="rId20"/>
    <p:sldId id="272" r:id="rId21"/>
    <p:sldId id="276" r:id="rId22"/>
    <p:sldId id="274" r:id="rId23"/>
    <p:sldId id="275" r:id="rId24"/>
    <p:sldId id="277" r:id="rId25"/>
    <p:sldId id="278" r:id="rId26"/>
    <p:sldId id="280" r:id="rId27"/>
    <p:sldId id="279" r:id="rId28"/>
    <p:sldId id="281" r:id="rId29"/>
    <p:sldId id="282" r:id="rId30"/>
    <p:sldId id="283" r:id="rId31"/>
    <p:sldId id="284" r:id="rId32"/>
    <p:sldId id="285" r:id="rId33"/>
    <p:sldId id="286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310" r:id="rId44"/>
    <p:sldId id="304" r:id="rId45"/>
    <p:sldId id="308" r:id="rId46"/>
    <p:sldId id="306" r:id="rId47"/>
    <p:sldId id="307" r:id="rId48"/>
    <p:sldId id="309" r:id="rId49"/>
    <p:sldId id="305" r:id="rId50"/>
    <p:sldId id="311" r:id="rId51"/>
    <p:sldId id="298" r:id="rId52"/>
    <p:sldId id="299" r:id="rId53"/>
    <p:sldId id="300" r:id="rId54"/>
    <p:sldId id="301" r:id="rId55"/>
    <p:sldId id="302" r:id="rId56"/>
    <p:sldId id="303" r:id="rId5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35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D0B2C-5674-9EE9-7A97-D923BEF57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30F62-D95C-A30C-EB10-A02CFC13BD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4F0FC-8BFE-4BEE-B9A7-3AA88978C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C954D-DA10-0426-4370-D81BBF018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B62F3-8689-7502-5D62-E5201DF18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6175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6D96D-10A1-BC03-D3BF-E0F8D6F74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6FAE48-607B-029E-8292-70FAA881E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165A0-AC91-C583-9CE8-669466C8C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077B3-6E86-AA45-99E0-7EAA2EB42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3F072-224C-13E0-C86A-57CC74889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9637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150878-DC5D-6DE2-6826-7B6D333B02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05D8F1-E538-06FA-8988-C1CAA6F299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BD31A-0EE2-A6FF-C8F5-F002A4A0C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A817C-7619-45F2-5687-C54A01C2B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C57D7-E99F-DA60-6B8F-453D51CFD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3480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E9E6-886B-336C-4662-CD8B88A0B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81CC7-6E21-E233-BD48-FA0668B7B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4C0A6-0338-6ABE-64AF-7DA5BC01D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BCDAD-447F-7E66-8E49-D94B85B6C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0AB90-438A-9607-419A-B3D367B87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0971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7471D-7856-A05A-9091-6784202C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187A67-C9D7-CB36-E4BE-538F4FB47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0BCF0-1684-83DF-9F67-F0B61A469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1DD59-0237-B9B3-E462-88A86C421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2055D-2F59-AC14-E963-3659DEDF0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9110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EAF6E-8A3D-692E-DC70-C9CBFB9D1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410E0-A215-C8C8-F5AC-F8EAD49E24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3F5832-2844-0788-1785-51D328C33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2ED48D-8BE2-AC74-60E6-193AFF300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149032-FC8B-82C4-F315-BAF33CC2B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E7E96-CA1B-360A-EB87-51A72700C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3178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78328-EBCF-B77E-CC7D-0EE444522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7439D8-8767-192F-B2FF-CB4FAB9FE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6BB0B0-A86F-479B-6014-3DB0CB7C2D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1649A-7392-6A5E-9129-062CA74552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1F06B0-0215-1FC4-B374-59B9EFF84E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E09C18-CA51-0E54-DBCD-6E7256D34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491D05-48F1-BAA4-0D55-9658B1BD9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F5CEBD-D894-689B-D839-1F9208354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5068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0C6D2-F1D6-55D6-FDA8-DD4C881CF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B6354-D69B-E8A4-C629-33CA5A46F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25209B-424B-0BE9-3574-23FAC5190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9FB019-BF46-22E3-B369-228DF9BE3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2770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3C689C-9464-9ED0-8B73-87C66F2DD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FE38AF-D079-6C8D-E5F6-B30405585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3A19D-6791-D1FF-40DB-0472C2938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164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52DAC-C223-0F9F-9C90-F4435A5B3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8B041-B7BF-6FC3-E372-74A40C0A2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A7810A-1D66-EB66-D745-2983D4F46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960A21-B7E2-407B-37DD-47DCB1E4A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C74E6F-952D-727A-E12B-1D467744B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A9481E-25E3-368C-77F3-B28E75940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3692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29883-4B1B-30F8-FDF9-141EF5586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FF1948-FA41-3258-2CDC-B4F050DC37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4FD77C-C9C1-5451-B42F-12EE6DCD92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C48475-8F78-E3D4-71F6-9B9221A7F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0BFBAA-54FA-1EF3-737A-9DE428453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D197D-97B7-3757-2919-F849FE0E7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5796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E07EB8-B68B-D1C7-4334-ABBE82915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FD61D-B031-3569-6288-C31D27670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06017-87E1-BE06-E8D8-308017CD56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76804-83F3-4B99-8634-FE2C3F6ACDA4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29143-3C1F-D61D-4C3B-98EAFD3896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43D89-F1FE-7CB1-0F5F-795324FAD1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F11E6-96F8-415B-8275-3F20364EF88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9659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CDEEA-C2F3-38DC-8928-2C6120C44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8952"/>
            <a:ext cx="9144000" cy="2317447"/>
          </a:xfrm>
        </p:spPr>
        <p:txBody>
          <a:bodyPr/>
          <a:lstStyle/>
          <a:p>
            <a:r>
              <a:rPr lang="fr-FR" dirty="0"/>
              <a:t>Security Hands-On</a:t>
            </a:r>
            <a:br>
              <a:rPr lang="fr-FR" dirty="0"/>
            </a:br>
            <a:r>
              <a:rPr lang="fr-FR" dirty="0" err="1"/>
              <a:t>pentest</a:t>
            </a:r>
            <a:r>
              <a:rPr lang="fr-FR" dirty="0"/>
              <a:t>  a</a:t>
            </a:r>
            <a:br>
              <a:rPr lang="fr-FR" dirty="0"/>
            </a:br>
            <a:r>
              <a:rPr lang="fr-FR" dirty="0" err="1"/>
              <a:t>Damn</a:t>
            </a:r>
            <a:r>
              <a:rPr lang="fr-FR" dirty="0"/>
              <a:t> </a:t>
            </a:r>
            <a:r>
              <a:rPr lang="fr-FR" dirty="0" err="1"/>
              <a:t>Vulnerable</a:t>
            </a:r>
            <a:r>
              <a:rPr lang="fr-FR" dirty="0"/>
              <a:t>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4CB759-DD8E-34D8-0522-0B44DA5840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/>
              <a:t>Esilv</a:t>
            </a:r>
            <a:r>
              <a:rPr lang="fr-FR" dirty="0"/>
              <a:t> 2025</a:t>
            </a:r>
          </a:p>
          <a:p>
            <a:endParaRPr lang="fr-FR" dirty="0"/>
          </a:p>
          <a:p>
            <a:r>
              <a:rPr lang="fr-FR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2060946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40ECE6-F075-A236-1878-E291A0475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C4C9C-CAAA-A312-3F4F-684AF3CFD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Browse</a:t>
            </a:r>
            <a:r>
              <a:rPr lang="fr-FR" dirty="0"/>
              <a:t> </a:t>
            </a:r>
            <a:r>
              <a:rPr lang="fr-FR" dirty="0" err="1"/>
              <a:t>lesson</a:t>
            </a:r>
            <a:r>
              <a:rPr lang="fr-FR" dirty="0"/>
              <a:t>(s)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BF08EC-2C41-0C61-62E1-19388F8F9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991" y="804671"/>
            <a:ext cx="9735324" cy="598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077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84C5B-36F2-2FF0-A551-FBD8F57ACA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76806-7DBC-1FBA-2FE0-2D9A4AAF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1"/>
            <a:ext cx="10515600" cy="1060025"/>
          </a:xfrm>
        </p:spPr>
        <p:txBody>
          <a:bodyPr/>
          <a:lstStyle/>
          <a:p>
            <a:pPr algn="ctr"/>
            <a:r>
              <a:rPr lang="fr-FR" dirty="0"/>
              <a:t>Lesson (A1) - Broken Access Control </a:t>
            </a:r>
            <a:br>
              <a:rPr lang="fr-FR" dirty="0"/>
            </a:br>
            <a:r>
              <a:rPr lang="fr-FR" dirty="0" err="1"/>
              <a:t>Hijack</a:t>
            </a:r>
            <a:r>
              <a:rPr lang="fr-FR" dirty="0"/>
              <a:t> a session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9E83B5-6C74-2E39-47F7-9CBF0F394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448" y="1176623"/>
            <a:ext cx="10886113" cy="56088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480D79A-DF0D-068D-4D05-0F906A9B59D1}"/>
              </a:ext>
            </a:extLst>
          </p:cNvPr>
          <p:cNvSpPr/>
          <p:nvPr/>
        </p:nvSpPr>
        <p:spPr>
          <a:xfrm>
            <a:off x="920448" y="2883505"/>
            <a:ext cx="1851781" cy="23706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67A6C3-C78C-C7DD-2132-0731E34FFFDE}"/>
              </a:ext>
            </a:extLst>
          </p:cNvPr>
          <p:cNvSpPr/>
          <p:nvPr/>
        </p:nvSpPr>
        <p:spPr>
          <a:xfrm>
            <a:off x="1072849" y="3125409"/>
            <a:ext cx="1742922" cy="23706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A199912-E9BE-AE90-E508-4D517F847D5D}"/>
              </a:ext>
            </a:extLst>
          </p:cNvPr>
          <p:cNvCxnSpPr>
            <a:cxnSpLocks/>
          </p:cNvCxnSpPr>
          <p:nvPr/>
        </p:nvCxnSpPr>
        <p:spPr>
          <a:xfrm>
            <a:off x="468087" y="3125409"/>
            <a:ext cx="528562" cy="118533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788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7F0EC1-51C9-6DAB-C07D-728A13836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04B3-FDD5-6D2D-A525-AAD5D0B2B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Page 1 / Page 2 / ...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CB9FC3-05BE-94BA-1ECE-54B2381653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1080" b="41793"/>
          <a:stretch/>
        </p:blipFill>
        <p:spPr>
          <a:xfrm>
            <a:off x="3687839" y="1562707"/>
            <a:ext cx="5325533" cy="326474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CEFEDB2-963B-27AC-1BE8-B3546901BE35}"/>
              </a:ext>
            </a:extLst>
          </p:cNvPr>
          <p:cNvSpPr/>
          <p:nvPr/>
        </p:nvSpPr>
        <p:spPr>
          <a:xfrm>
            <a:off x="6849535" y="3662438"/>
            <a:ext cx="330199" cy="27577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1652F84-B2F4-60F9-90FF-D88814D7F550}"/>
              </a:ext>
            </a:extLst>
          </p:cNvPr>
          <p:cNvCxnSpPr>
            <a:cxnSpLocks/>
          </p:cNvCxnSpPr>
          <p:nvPr/>
        </p:nvCxnSpPr>
        <p:spPr>
          <a:xfrm>
            <a:off x="6129867" y="3419325"/>
            <a:ext cx="619276" cy="241904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711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1B52B-AFC7-7C64-4022-70AC4A3F9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B1B9F-116F-8FDB-02CA-45831B10D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601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Hijack</a:t>
            </a:r>
            <a:r>
              <a:rPr lang="fr-FR" dirty="0"/>
              <a:t> Session - </a:t>
            </a:r>
            <a:r>
              <a:rPr lang="fr-FR" dirty="0" err="1"/>
              <a:t>Step</a:t>
            </a:r>
            <a:r>
              <a:rPr lang="fr-FR" dirty="0"/>
              <a:t>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01017F-F6D7-5E57-E30E-181BA7335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736" y="1428824"/>
            <a:ext cx="11038527" cy="525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346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24956-A96D-59F5-0215-DB76936A6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DE9C3-E068-A64A-DB81-22018B2E5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Show </a:t>
            </a:r>
            <a:r>
              <a:rPr lang="fr-FR" dirty="0" err="1"/>
              <a:t>Hints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4E5A91-7672-B617-C73F-E4C45F5E47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8773" b="57522"/>
          <a:stretch/>
        </p:blipFill>
        <p:spPr>
          <a:xfrm>
            <a:off x="68736" y="780518"/>
            <a:ext cx="5654731" cy="22336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E81D241-8B05-2BA3-15EB-4419AE90F0FF}"/>
              </a:ext>
            </a:extLst>
          </p:cNvPr>
          <p:cNvSpPr/>
          <p:nvPr/>
        </p:nvSpPr>
        <p:spPr>
          <a:xfrm>
            <a:off x="2578706" y="1770743"/>
            <a:ext cx="904724" cy="27577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853D39D-F753-56C2-6DCE-6EE7DC269201}"/>
              </a:ext>
            </a:extLst>
          </p:cNvPr>
          <p:cNvCxnSpPr>
            <a:cxnSpLocks/>
          </p:cNvCxnSpPr>
          <p:nvPr/>
        </p:nvCxnSpPr>
        <p:spPr>
          <a:xfrm>
            <a:off x="2486780" y="1488926"/>
            <a:ext cx="409321" cy="209245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94C6DE8-FA51-C3D8-2BAD-E109976B4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874" y="3304419"/>
            <a:ext cx="10916596" cy="342929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0E261D5-709F-AF50-6343-A303A326AA94}"/>
              </a:ext>
            </a:extLst>
          </p:cNvPr>
          <p:cNvCxnSpPr>
            <a:cxnSpLocks/>
          </p:cNvCxnSpPr>
          <p:nvPr/>
        </p:nvCxnSpPr>
        <p:spPr>
          <a:xfrm>
            <a:off x="3483430" y="2119086"/>
            <a:ext cx="411237" cy="2525485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51667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B3A6B-6A56-CDE7-3C9D-BE180A02D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ABF6D-BD92-A85B-1CAE-A2E75E121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6DE427-54F1-C60D-9BDF-094DCE7E4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171" y="1239327"/>
            <a:ext cx="9964422" cy="52357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9EA2BC8-DAED-4A4E-2D72-82ABF14C8546}"/>
              </a:ext>
            </a:extLst>
          </p:cNvPr>
          <p:cNvSpPr/>
          <p:nvPr/>
        </p:nvSpPr>
        <p:spPr>
          <a:xfrm>
            <a:off x="3759200" y="2288420"/>
            <a:ext cx="798286" cy="208038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0412C01-EC98-6B39-C4D9-87B21588C7E4}"/>
              </a:ext>
            </a:extLst>
          </p:cNvPr>
          <p:cNvCxnSpPr>
            <a:cxnSpLocks/>
          </p:cNvCxnSpPr>
          <p:nvPr/>
        </p:nvCxnSpPr>
        <p:spPr>
          <a:xfrm>
            <a:off x="435428" y="3549961"/>
            <a:ext cx="672495" cy="41607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FBA57E3-084F-505F-2D9A-D3860DC32AAD}"/>
              </a:ext>
            </a:extLst>
          </p:cNvPr>
          <p:cNvSpPr/>
          <p:nvPr/>
        </p:nvSpPr>
        <p:spPr>
          <a:xfrm>
            <a:off x="1190171" y="3757999"/>
            <a:ext cx="1620762" cy="41607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FC3378E-5ED0-4B83-D9C5-68F347F04D7D}"/>
              </a:ext>
            </a:extLst>
          </p:cNvPr>
          <p:cNvCxnSpPr>
            <a:cxnSpLocks/>
          </p:cNvCxnSpPr>
          <p:nvPr/>
        </p:nvCxnSpPr>
        <p:spPr>
          <a:xfrm flipV="1">
            <a:off x="2898019" y="2564190"/>
            <a:ext cx="1146629" cy="150948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97FA7A5-82F3-52FA-AA6B-28E471664BDF}"/>
              </a:ext>
            </a:extLst>
          </p:cNvPr>
          <p:cNvSpPr/>
          <p:nvPr/>
        </p:nvSpPr>
        <p:spPr>
          <a:xfrm>
            <a:off x="5029199" y="2288420"/>
            <a:ext cx="2053771" cy="208038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6105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BDE1E9-39FB-F070-C937-E1C219FEA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E6828-F28B-A78B-1BC8-E9168959F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Cookie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predictable</a:t>
            </a:r>
            <a:r>
              <a:rPr lang="fr-FR" dirty="0"/>
              <a:t> ..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7BE731-E98E-2FCA-4A2C-D4E7BC706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33" y="827725"/>
            <a:ext cx="7086651" cy="372361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D95FC02-83B4-4B30-9E3D-7D3AB420D514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2887851" y="1740976"/>
            <a:ext cx="493649" cy="444285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939AAF3E-A018-41EC-9836-335919CFD9DB}"/>
              </a:ext>
            </a:extLst>
          </p:cNvPr>
          <p:cNvSpPr/>
          <p:nvPr/>
        </p:nvSpPr>
        <p:spPr>
          <a:xfrm>
            <a:off x="2955010" y="1572738"/>
            <a:ext cx="852980" cy="168238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D8FB4A-5F97-37D0-325D-B7C3281EACA2}"/>
              </a:ext>
            </a:extLst>
          </p:cNvPr>
          <p:cNvSpPr/>
          <p:nvPr/>
        </p:nvSpPr>
        <p:spPr>
          <a:xfrm>
            <a:off x="3807990" y="1572738"/>
            <a:ext cx="614193" cy="168238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9C4CE46-E23A-BB02-1419-0E718C1C2432}"/>
              </a:ext>
            </a:extLst>
          </p:cNvPr>
          <p:cNvCxnSpPr>
            <a:cxnSpLocks/>
          </p:cNvCxnSpPr>
          <p:nvPr/>
        </p:nvCxnSpPr>
        <p:spPr>
          <a:xfrm>
            <a:off x="4115086" y="1740976"/>
            <a:ext cx="307097" cy="40295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0D5C976-2783-4518-7739-84BB0759E7B9}"/>
              </a:ext>
            </a:extLst>
          </p:cNvPr>
          <p:cNvSpPr txBox="1"/>
          <p:nvPr/>
        </p:nvSpPr>
        <p:spPr>
          <a:xfrm>
            <a:off x="2019946" y="2267918"/>
            <a:ext cx="23089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</a:t>
            </a:r>
            <a:r>
              <a:rPr lang="fr-FR" dirty="0" err="1"/>
              <a:t>initiated</a:t>
            </a:r>
            <a:r>
              <a:rPr lang="fr-FR" dirty="0"/>
              <a:t> as a </a:t>
            </a:r>
            <a:r>
              <a:rPr lang="fr-FR" dirty="0" err="1"/>
              <a:t>random</a:t>
            </a:r>
            <a:r>
              <a:rPr lang="fr-FR" dirty="0"/>
              <a:t>)</a:t>
            </a:r>
            <a:br>
              <a:rPr lang="fr-FR" dirty="0"/>
            </a:br>
            <a:r>
              <a:rPr lang="fr-FR" dirty="0" err="1"/>
              <a:t>then</a:t>
            </a:r>
            <a:r>
              <a:rPr lang="fr-FR" dirty="0"/>
              <a:t> </a:t>
            </a:r>
            <a:r>
              <a:rPr lang="fr-FR" dirty="0" err="1"/>
              <a:t>incremented</a:t>
            </a:r>
            <a:endParaRPr lang="fr-F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23F275-A9DC-C194-3D3A-B49E5A836963}"/>
              </a:ext>
            </a:extLst>
          </p:cNvPr>
          <p:cNvSpPr txBox="1"/>
          <p:nvPr/>
        </p:nvSpPr>
        <p:spPr>
          <a:xfrm>
            <a:off x="4268634" y="2298346"/>
            <a:ext cx="2157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current</a:t>
            </a:r>
            <a:r>
              <a:rPr lang="fr-FR" dirty="0"/>
              <a:t> Time in </a:t>
            </a:r>
            <a:r>
              <a:rPr lang="fr-FR" dirty="0" err="1"/>
              <a:t>millis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84085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73158-5A8A-EC9E-51E0-816A5B167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08A71-9F11-E887-24E6-E447FA644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Search</a:t>
            </a:r>
            <a:r>
              <a:rPr lang="fr-FR" dirty="0"/>
              <a:t> </a:t>
            </a:r>
            <a:r>
              <a:rPr lang="fr-FR" dirty="0" err="1"/>
              <a:t>corresponding</a:t>
            </a:r>
            <a:r>
              <a:rPr lang="fr-FR" dirty="0"/>
              <a:t> source Code 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FF1A3A-8527-16A7-8AFC-F5964E3DB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412" y="1619619"/>
            <a:ext cx="9363388" cy="49547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94BA90-861D-6902-A607-1A01ECA65DB2}"/>
              </a:ext>
            </a:extLst>
          </p:cNvPr>
          <p:cNvSpPr txBox="1"/>
          <p:nvPr/>
        </p:nvSpPr>
        <p:spPr>
          <a:xfrm>
            <a:off x="743578" y="973288"/>
            <a:ext cx="9406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Here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http entry point:  </a:t>
            </a:r>
            <a:r>
              <a:rPr lang="fr-FR" dirty="0" err="1"/>
              <a:t>org</a:t>
            </a:r>
            <a:r>
              <a:rPr lang="fr-FR" dirty="0"/>
              <a:t>\owasp\webgoat\lessons\hijacksession\HijackSessionAssignment.java</a:t>
            </a:r>
          </a:p>
          <a:p>
            <a:r>
              <a:rPr lang="fr-FR" dirty="0"/>
              <a:t>=&gt; </a:t>
            </a:r>
            <a:r>
              <a:rPr lang="fr-FR" dirty="0" err="1"/>
              <a:t>search</a:t>
            </a:r>
            <a:r>
              <a:rPr lang="fr-FR" dirty="0"/>
              <a:t> </a:t>
            </a:r>
            <a:r>
              <a:rPr lang="fr-FR" dirty="0" err="1"/>
              <a:t>corresponding</a:t>
            </a:r>
            <a:r>
              <a:rPr lang="fr-FR" dirty="0"/>
              <a:t> bug in cookie </a:t>
            </a:r>
            <a:r>
              <a:rPr lang="fr-FR" dirty="0" err="1"/>
              <a:t>generation</a:t>
            </a:r>
            <a:r>
              <a:rPr lang="fr-FR" dirty="0"/>
              <a:t> / cookie usage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6BE1F6-84B5-0D9F-84F6-9B4808672CC3}"/>
              </a:ext>
            </a:extLst>
          </p:cNvPr>
          <p:cNvSpPr/>
          <p:nvPr/>
        </p:nvSpPr>
        <p:spPr>
          <a:xfrm>
            <a:off x="5221234" y="3014426"/>
            <a:ext cx="2445657" cy="190998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23496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81C5B-6C9C-4BB5-3592-D2664BD79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AB7B0-79E4-87A4-990B-4FFDD49D6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05723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SQL Injection</a:t>
            </a:r>
          </a:p>
        </p:txBody>
      </p:sp>
    </p:spTree>
    <p:extLst>
      <p:ext uri="{BB962C8B-B14F-4D97-AF65-F5344CB8AC3E}">
        <p14:creationId xmlns:p14="http://schemas.microsoft.com/office/powerpoint/2010/main" val="4255176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50E29-7275-7E3E-5D17-E7FEBE237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A02A3-7803-2C90-EAC2-A2C682800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SQL Injection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F0A26B-F48B-347E-D4BB-B6C0DBA83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5068"/>
            <a:ext cx="12192000" cy="604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671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D8067-A6C3-9ABF-7AFB-DFF78481D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Lot of </a:t>
            </a:r>
            <a:r>
              <a:rPr lang="fr-FR" dirty="0" err="1"/>
              <a:t>dva</a:t>
            </a:r>
            <a:r>
              <a:rPr lang="fr-FR" dirty="0"/>
              <a:t> "</a:t>
            </a:r>
            <a:r>
              <a:rPr lang="fr-FR" dirty="0" err="1"/>
              <a:t>Damn</a:t>
            </a:r>
            <a:r>
              <a:rPr lang="fr-FR" dirty="0"/>
              <a:t> </a:t>
            </a:r>
            <a:r>
              <a:rPr lang="fr-FR" dirty="0" err="1"/>
              <a:t>Vulnerable</a:t>
            </a:r>
            <a:r>
              <a:rPr lang="fr-FR" dirty="0"/>
              <a:t> Apps"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D6AFEA-9575-31C7-7F99-CBAB66FE146A}"/>
              </a:ext>
            </a:extLst>
          </p:cNvPr>
          <p:cNvSpPr txBox="1"/>
          <p:nvPr/>
        </p:nvSpPr>
        <p:spPr>
          <a:xfrm>
            <a:off x="154203" y="787177"/>
            <a:ext cx="84666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Example</a:t>
            </a:r>
          </a:p>
          <a:p>
            <a:r>
              <a:rPr lang="fr-FR" dirty="0"/>
              <a:t>https://jwljoy.medium.com/damn-vulnerable-applications-c4e286832147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DAAAFF-AD45-F36D-9653-D179CF531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03" y="1516486"/>
            <a:ext cx="3834879" cy="51044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7D929D2-AB26-2760-55CF-6DA772EEF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871" y="1538170"/>
            <a:ext cx="3433302" cy="53198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59411ED-AABF-580F-8762-59316828B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2095" y="1326711"/>
            <a:ext cx="3579619" cy="553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9309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AD1C7-5CEE-A33F-C3C5-0D09AFDDF3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F243F-3703-288C-2EF2-B7EECBBAD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SQL Injection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321DA7-B888-9DC5-230B-52FFB932B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53" y="1043657"/>
            <a:ext cx="10961094" cy="550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991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55FCE-66D6-9830-29E3-9149971D5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21C25-F894-A189-A19A-B6267EC66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Search</a:t>
            </a:r>
            <a:r>
              <a:rPr lang="fr-FR" dirty="0"/>
              <a:t> "SQL Injection" Bug in Source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D712A8-CB7F-6EBA-EA33-C2E0BE1B1E0E}"/>
              </a:ext>
            </a:extLst>
          </p:cNvPr>
          <p:cNvSpPr txBox="1"/>
          <p:nvPr/>
        </p:nvSpPr>
        <p:spPr>
          <a:xfrm>
            <a:off x="2371410" y="2230734"/>
            <a:ext cx="833676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search</a:t>
            </a:r>
            <a:r>
              <a:rPr lang="fr-FR" sz="2400" dirty="0"/>
              <a:t> code for </a:t>
            </a:r>
            <a:r>
              <a:rPr lang="fr-FR" sz="2400" dirty="0" err="1"/>
              <a:t>example</a:t>
            </a:r>
            <a:r>
              <a:rPr lang="fr-FR" sz="2400" dirty="0"/>
              <a:t> for SQL Injection "Lesson 9"</a:t>
            </a:r>
          </a:p>
          <a:p>
            <a:endParaRPr lang="fr-FR" sz="2400" dirty="0"/>
          </a:p>
          <a:p>
            <a:r>
              <a:rPr lang="fr-FR" sz="2400" dirty="0" err="1"/>
              <a:t>see</a:t>
            </a:r>
            <a:r>
              <a:rPr lang="fr-FR" sz="2400" dirty="0"/>
              <a:t> package </a:t>
            </a:r>
            <a:r>
              <a:rPr lang="fr-FR" sz="2400" dirty="0" err="1"/>
              <a:t>org.owasp.webgoat.lessons.sqlinjection.introduction</a:t>
            </a:r>
            <a:endParaRPr lang="fr-FR" sz="2400" dirty="0"/>
          </a:p>
          <a:p>
            <a:r>
              <a:rPr lang="fr-FR" sz="2400" dirty="0"/>
              <a:t>class SqlInjectionLesson9</a:t>
            </a:r>
          </a:p>
          <a:p>
            <a:endParaRPr lang="fr-FR" sz="2400" dirty="0"/>
          </a:p>
          <a:p>
            <a:r>
              <a:rPr lang="fr-FR" sz="2400" dirty="0"/>
              <a:t>Propose java </a:t>
            </a:r>
            <a:r>
              <a:rPr lang="fr-FR" sz="2400" dirty="0" err="1"/>
              <a:t>jdbc</a:t>
            </a:r>
            <a:r>
              <a:rPr lang="fr-FR" sz="2400" dirty="0"/>
              <a:t> correction to fix the bug</a:t>
            </a:r>
          </a:p>
        </p:txBody>
      </p:sp>
    </p:spTree>
    <p:extLst>
      <p:ext uri="{BB962C8B-B14F-4D97-AF65-F5344CB8AC3E}">
        <p14:creationId xmlns:p14="http://schemas.microsoft.com/office/powerpoint/2010/main" val="2211688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78D22-0B8B-97D1-6D27-CD1B1148B2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46AFA-B889-AD0B-5B7C-6E9F79D49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813" y="2891134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Cross Site Scripting</a:t>
            </a:r>
          </a:p>
        </p:txBody>
      </p:sp>
    </p:spTree>
    <p:extLst>
      <p:ext uri="{BB962C8B-B14F-4D97-AF65-F5344CB8AC3E}">
        <p14:creationId xmlns:p14="http://schemas.microsoft.com/office/powerpoint/2010/main" val="5813359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DE2B6-BA4C-FF25-BFDC-A0824C5A5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E4347-3A49-560C-B54F-7D7DA6AB1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Cross Site Scripting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BE6B86-D0FA-34A4-DADC-8BB2EB895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43013"/>
            <a:ext cx="10316975" cy="519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4029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7317B-1400-557D-9E7A-F9CD41C93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1C23C-9504-3BD4-7767-00AAD9D3F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22566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265C9-9861-2A7A-8B76-B4A7A1CB1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C6458-15BF-26EF-01C5-0C387689F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7416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Java Source Code </a:t>
            </a:r>
            <a:r>
              <a:rPr lang="fr-FR" dirty="0" err="1"/>
              <a:t>Analysis</a:t>
            </a:r>
            <a:r>
              <a:rPr lang="fr-FR" dirty="0"/>
              <a:t> : Sonar</a:t>
            </a:r>
          </a:p>
        </p:txBody>
      </p:sp>
    </p:spTree>
    <p:extLst>
      <p:ext uri="{BB962C8B-B14F-4D97-AF65-F5344CB8AC3E}">
        <p14:creationId xmlns:p14="http://schemas.microsoft.com/office/powerpoint/2010/main" val="4239281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1A3DE-0D42-0940-DC0A-DF6E48C854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98896-FA2E-6ACF-DFB1-F688FD8F6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1"/>
            <a:ext cx="10515600" cy="1288981"/>
          </a:xfrm>
        </p:spPr>
        <p:txBody>
          <a:bodyPr/>
          <a:lstStyle/>
          <a:p>
            <a:pPr algn="ctr"/>
            <a:r>
              <a:rPr lang="fr-FR" dirty="0"/>
              <a:t>Example of Sonar Tutorial</a:t>
            </a:r>
            <a:br>
              <a:rPr lang="fr-FR" dirty="0"/>
            </a:br>
            <a:r>
              <a:rPr lang="fr-FR" sz="4400" dirty="0"/>
              <a:t>https://www.baeldung.com/sonar-qube</a:t>
            </a: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A3BC6D-0960-842B-8EA1-EAE0469B2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136" y="1504885"/>
            <a:ext cx="7874351" cy="4879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937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65FE79-D531-EB22-E0E8-FBD9CD146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4948A-DCEB-9F16-4539-7D4DB7A53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(no docker?) Download Sonar Server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2F6F88-CA18-3962-BB39-0C7A034E7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948" y="894302"/>
            <a:ext cx="8831302" cy="556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785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CCC59E-49C2-6F51-D7DD-E16CE2EC4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CA6DC-A410-F6F5-66F1-3E805D355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(no docker?) Launch Sonar Server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F62E3B-18D6-266B-FC74-61C4D58C4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325" y="921338"/>
            <a:ext cx="10393954" cy="569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146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E1293-66E8-D2E7-87AA-4CB0C58FA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6D000-3092-82DD-8761-39D0755F9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1133230"/>
          </a:xfrm>
        </p:spPr>
        <p:txBody>
          <a:bodyPr/>
          <a:lstStyle/>
          <a:p>
            <a:pPr algn="ctr"/>
            <a:r>
              <a:rPr lang="fr-FR" dirty="0"/>
              <a:t>cd sonar</a:t>
            </a:r>
            <a:br>
              <a:rPr lang="fr-FR" dirty="0"/>
            </a:br>
            <a:r>
              <a:rPr lang="fr-FR" dirty="0"/>
              <a:t>bin/windows-x86-64/StartSonar.bat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280344-7C1C-F736-16E0-FDEF65093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470" y="1338556"/>
            <a:ext cx="10319990" cy="474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62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5835C-FC94-9E50-4C07-468587E01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0C073-443F-29CB-6AFB-C9AE5B8BD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https://owasp.org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C44937-5EAE-8F70-6D43-E9D96242B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3143" y="981986"/>
            <a:ext cx="6730698" cy="590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390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8E0CD-B0D1-EC0F-C126-42B1FEB4A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4B61A-3D23-055E-5BA9-BF26FF3F5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1082988"/>
          </a:xfrm>
        </p:spPr>
        <p:txBody>
          <a:bodyPr/>
          <a:lstStyle/>
          <a:p>
            <a:pPr algn="ctr"/>
            <a:r>
              <a:rPr lang="fr-FR" dirty="0"/>
              <a:t>open sonar Web</a:t>
            </a:r>
            <a:br>
              <a:rPr lang="fr-FR" dirty="0"/>
            </a:br>
            <a:r>
              <a:rPr lang="fr-FR" dirty="0"/>
              <a:t>http://localhost:9000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E68472-D08D-867A-7BA6-9703D3E84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942" y="1362866"/>
            <a:ext cx="7240577" cy="52137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9FD290-CCA4-6007-A144-564A1235445F}"/>
              </a:ext>
            </a:extLst>
          </p:cNvPr>
          <p:cNvSpPr txBox="1"/>
          <p:nvPr/>
        </p:nvSpPr>
        <p:spPr>
          <a:xfrm>
            <a:off x="8737042" y="4149969"/>
            <a:ext cx="25873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use login/</a:t>
            </a:r>
            <a:r>
              <a:rPr lang="fr-FR" dirty="0" err="1"/>
              <a:t>password</a:t>
            </a:r>
            <a:endParaRPr lang="fr-FR" dirty="0"/>
          </a:p>
          <a:p>
            <a:r>
              <a:rPr lang="fr-FR" dirty="0"/>
              <a:t>"admin" / "admin"</a:t>
            </a:r>
          </a:p>
          <a:p>
            <a:endParaRPr lang="fr-FR" dirty="0"/>
          </a:p>
          <a:p>
            <a:r>
              <a:rPr lang="fr-FR" dirty="0" err="1"/>
              <a:t>then</a:t>
            </a:r>
            <a:r>
              <a:rPr lang="fr-FR" dirty="0"/>
              <a:t> </a:t>
            </a:r>
            <a:r>
              <a:rPr lang="fr-FR" dirty="0" err="1"/>
              <a:t>prompted</a:t>
            </a:r>
            <a:r>
              <a:rPr lang="fr-FR" dirty="0"/>
              <a:t> to change</a:t>
            </a:r>
          </a:p>
        </p:txBody>
      </p:sp>
    </p:spTree>
    <p:extLst>
      <p:ext uri="{BB962C8B-B14F-4D97-AF65-F5344CB8AC3E}">
        <p14:creationId xmlns:p14="http://schemas.microsoft.com/office/powerpoint/2010/main" val="36912233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3B11EDB-F947-9B5F-D288-4959B344E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A6FA6-C429-9F1B-D6E1-0D937127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Sonar Web - </a:t>
            </a:r>
            <a:r>
              <a:rPr lang="fr-FR" dirty="0" err="1"/>
              <a:t>Welcome</a:t>
            </a:r>
            <a:r>
              <a:rPr lang="fr-FR" dirty="0"/>
              <a:t>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F16BC-DA89-DA97-C780-DF7368B4F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122" y="912166"/>
            <a:ext cx="9177348" cy="587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1887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80EF9-5C58-8472-C91B-AE25EECA6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66F9F-AF0E-58AA-B062-9AC543DED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Sonar Web Home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B0359-9F60-5630-D921-6E62EE59B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839" y="1024932"/>
            <a:ext cx="8793946" cy="566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6706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31EA63-8CBC-ABD0-0FB1-25248ABF1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AE48C-38A7-4656-8827-6F589F778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Create</a:t>
            </a:r>
            <a:r>
              <a:rPr lang="fr-FR" dirty="0"/>
              <a:t> a Local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DAF3FF-D8D1-4185-CB07-94DA9334E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758" y="952863"/>
            <a:ext cx="8719060" cy="561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7906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4A5D8-C9CD-99CD-2A8A-C1682D0D9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529E9-C4D3-9389-D116-9F0041558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select "Use the global settings"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F8D370-11F2-766A-BEE7-A8099C019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299" y="698179"/>
            <a:ext cx="9075381" cy="58432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37CDDA-93DA-E85C-4164-3DA6C4BF514D}"/>
              </a:ext>
            </a:extLst>
          </p:cNvPr>
          <p:cNvSpPr/>
          <p:nvPr/>
        </p:nvSpPr>
        <p:spPr>
          <a:xfrm>
            <a:off x="3171557" y="3865825"/>
            <a:ext cx="1551167" cy="254000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D97BF6C-3B1F-A2CF-C950-C885CDB4850A}"/>
              </a:ext>
            </a:extLst>
          </p:cNvPr>
          <p:cNvCxnSpPr>
            <a:cxnSpLocks/>
          </p:cNvCxnSpPr>
          <p:nvPr/>
        </p:nvCxnSpPr>
        <p:spPr>
          <a:xfrm>
            <a:off x="2386296" y="3769462"/>
            <a:ext cx="701789" cy="19272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42849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EBFDD-D83E-0A15-11E3-257603742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855C1-BC44-4CDA-A9F7-87109A32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Project </a:t>
            </a:r>
            <a:r>
              <a:rPr lang="fr-FR" dirty="0" err="1"/>
              <a:t>Created</a:t>
            </a:r>
            <a:r>
              <a:rPr lang="fr-FR" dirty="0"/>
              <a:t> .. click on  Analyse "</a:t>
            </a:r>
            <a:r>
              <a:rPr lang="fr-FR" dirty="0" err="1"/>
              <a:t>Locally</a:t>
            </a:r>
            <a:r>
              <a:rPr lang="fr-FR" dirty="0"/>
              <a:t>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2773DF-FBC5-9DAD-FEB1-B8B003C57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234" y="703383"/>
            <a:ext cx="9348220" cy="60089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53D2890-67D1-0CB4-5515-F33C6695A6FF}"/>
              </a:ext>
            </a:extLst>
          </p:cNvPr>
          <p:cNvSpPr/>
          <p:nvPr/>
        </p:nvSpPr>
        <p:spPr>
          <a:xfrm>
            <a:off x="1732160" y="2232967"/>
            <a:ext cx="904724" cy="27577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D761DAD-5E29-6F15-5B2C-7A16C5C0701B}"/>
              </a:ext>
            </a:extLst>
          </p:cNvPr>
          <p:cNvCxnSpPr>
            <a:cxnSpLocks/>
          </p:cNvCxnSpPr>
          <p:nvPr/>
        </p:nvCxnSpPr>
        <p:spPr>
          <a:xfrm>
            <a:off x="1276876" y="2128344"/>
            <a:ext cx="409321" cy="209245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07671A4-2A0D-FC44-0539-6F3861A2BAD7}"/>
              </a:ext>
            </a:extLst>
          </p:cNvPr>
          <p:cNvSpPr/>
          <p:nvPr/>
        </p:nvSpPr>
        <p:spPr>
          <a:xfrm>
            <a:off x="2184522" y="5088374"/>
            <a:ext cx="558678" cy="27577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EC2C41-5F94-1665-C60E-BA45BA8FAD97}"/>
              </a:ext>
            </a:extLst>
          </p:cNvPr>
          <p:cNvCxnSpPr>
            <a:cxnSpLocks/>
          </p:cNvCxnSpPr>
          <p:nvPr/>
        </p:nvCxnSpPr>
        <p:spPr>
          <a:xfrm flipH="1">
            <a:off x="2421653" y="3356149"/>
            <a:ext cx="1195754" cy="167305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35704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765F9-1E8F-A125-FE79-D32B9F6B6C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B1B6B-5D4B-C272-2FAD-FD0A31225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Generate</a:t>
            </a:r>
            <a:r>
              <a:rPr lang="fr-FR" dirty="0"/>
              <a:t> a </a:t>
            </a:r>
            <a:r>
              <a:rPr lang="fr-FR" dirty="0" err="1"/>
              <a:t>Token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8A352C-B2B8-8D4F-CFB9-51265D19C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344" y="745068"/>
            <a:ext cx="9545456" cy="59356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74DE2C-FBF9-FE32-7477-C50135D4892D}"/>
              </a:ext>
            </a:extLst>
          </p:cNvPr>
          <p:cNvSpPr/>
          <p:nvPr/>
        </p:nvSpPr>
        <p:spPr>
          <a:xfrm>
            <a:off x="6670925" y="5451231"/>
            <a:ext cx="850266" cy="36676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AAAB881-F6F4-F5FB-BC4E-2F740E82568F}"/>
              </a:ext>
            </a:extLst>
          </p:cNvPr>
          <p:cNvCxnSpPr>
            <a:cxnSpLocks/>
          </p:cNvCxnSpPr>
          <p:nvPr/>
        </p:nvCxnSpPr>
        <p:spPr>
          <a:xfrm>
            <a:off x="2146059" y="5414155"/>
            <a:ext cx="409321" cy="209245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2625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C9855-AB5D-488D-5F99-CAF3F96DF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50A6B-056D-3AAE-E17F-29814200C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Token</a:t>
            </a:r>
            <a:r>
              <a:rPr lang="fr-FR" dirty="0"/>
              <a:t> to copy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D8CA34-9077-849C-2389-BEBAD02F9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366" y="979781"/>
            <a:ext cx="9231028" cy="572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142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F0771-B32C-8964-5CD9-226A82212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1D93F-7CC9-5ABF-7AE4-694843155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1"/>
            <a:ext cx="10515600" cy="1158351"/>
          </a:xfrm>
        </p:spPr>
        <p:txBody>
          <a:bodyPr/>
          <a:lstStyle/>
          <a:p>
            <a:pPr algn="ctr"/>
            <a:r>
              <a:rPr lang="fr-FR" dirty="0" err="1"/>
              <a:t>describe</a:t>
            </a:r>
            <a:r>
              <a:rPr lang="fr-FR" dirty="0"/>
              <a:t> "Maven" =&gt; copy command</a:t>
            </a:r>
            <a:br>
              <a:rPr lang="fr-FR" dirty="0"/>
            </a:br>
            <a:r>
              <a:rPr lang="fr-FR" dirty="0"/>
              <a:t>"</a:t>
            </a:r>
            <a:r>
              <a:rPr lang="fr-FR" dirty="0" err="1"/>
              <a:t>mvn</a:t>
            </a:r>
            <a:r>
              <a:rPr lang="fr-FR" dirty="0"/>
              <a:t> </a:t>
            </a:r>
            <a:r>
              <a:rPr lang="fr-FR" dirty="0" err="1"/>
              <a:t>verify</a:t>
            </a:r>
            <a:r>
              <a:rPr lang="fr-FR" dirty="0"/>
              <a:t> </a:t>
            </a:r>
            <a:r>
              <a:rPr lang="fr-FR" dirty="0" err="1"/>
              <a:t>sonar:sonar</a:t>
            </a:r>
            <a:r>
              <a:rPr lang="fr-FR" dirty="0"/>
              <a:t> -</a:t>
            </a:r>
            <a:r>
              <a:rPr lang="fr-FR" dirty="0" err="1"/>
              <a:t>Dsonar</a:t>
            </a:r>
            <a:r>
              <a:rPr lang="fr-FR" dirty="0"/>
              <a:t>..."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995E42-0166-DE7A-B5F3-0C9DB3D2D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822" y="1361552"/>
            <a:ext cx="8667214" cy="537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557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E2BE45-8D43-3FE2-76DE-20C0496F3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6AF10-64C7-74FE-3100-F43D24AD2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mvn</a:t>
            </a:r>
            <a:r>
              <a:rPr lang="fr-FR" dirty="0"/>
              <a:t> </a:t>
            </a:r>
            <a:r>
              <a:rPr lang="fr-FR" dirty="0" err="1"/>
              <a:t>verify</a:t>
            </a:r>
            <a:r>
              <a:rPr lang="fr-FR" dirty="0"/>
              <a:t> </a:t>
            </a:r>
            <a:r>
              <a:rPr lang="fr-FR" dirty="0" err="1"/>
              <a:t>sonar:sonar</a:t>
            </a:r>
            <a:r>
              <a:rPr lang="fr-FR" dirty="0"/>
              <a:t> 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3CFCF8-08C0-4FA3-408E-85C8E8766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86" y="926198"/>
            <a:ext cx="11259526" cy="308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797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6E4C03-4CBE-427C-AD7B-F825B13602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BDB51-98F2-402A-CA9C-4F346A514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1"/>
            <a:ext cx="10515600" cy="1178693"/>
          </a:xfrm>
        </p:spPr>
        <p:txBody>
          <a:bodyPr/>
          <a:lstStyle/>
          <a:p>
            <a:pPr algn="ctr"/>
            <a:r>
              <a:rPr lang="fr-FR" dirty="0"/>
              <a:t>Juice Shop ... </a:t>
            </a:r>
            <a:r>
              <a:rPr lang="fr-FR" dirty="0" err="1"/>
              <a:t>vulnerable</a:t>
            </a:r>
            <a:r>
              <a:rPr lang="fr-FR" dirty="0"/>
              <a:t> app</a:t>
            </a:r>
            <a:br>
              <a:rPr lang="fr-FR" dirty="0"/>
            </a:br>
            <a:r>
              <a:rPr lang="fr-FR" dirty="0"/>
              <a:t> (in node.js / express)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649F2A-14F6-7F4C-A41C-FE0208185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181" y="1251265"/>
            <a:ext cx="7050226" cy="536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403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C76B02-F4F8-1048-A5F6-37072202E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315DF-5892-C3B0-C987-8EB96E563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mvn</a:t>
            </a:r>
            <a:r>
              <a:rPr lang="fr-FR" dirty="0"/>
              <a:t> </a:t>
            </a:r>
            <a:r>
              <a:rPr lang="fr-FR" dirty="0" err="1"/>
              <a:t>sonar:sonar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E1D3B9-D719-F43A-5362-8555455E9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1574"/>
            <a:ext cx="12192000" cy="469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0384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2DAFC-E891-2C51-DB04-47F0BCBB7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F9E0B-E094-7B9F-165E-1D3407592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64" y="72572"/>
            <a:ext cx="11970936" cy="672496"/>
          </a:xfrm>
        </p:spPr>
        <p:txBody>
          <a:bodyPr/>
          <a:lstStyle/>
          <a:p>
            <a:pPr algn="ctr"/>
            <a:r>
              <a:rPr lang="fr-FR" dirty="0" err="1"/>
              <a:t>Refresh</a:t>
            </a:r>
            <a:r>
              <a:rPr lang="fr-FR" dirty="0"/>
              <a:t> Sonar Page ... 17 </a:t>
            </a:r>
            <a:r>
              <a:rPr lang="fr-FR" dirty="0" err="1"/>
              <a:t>security</a:t>
            </a:r>
            <a:r>
              <a:rPr lang="fr-FR" dirty="0"/>
              <a:t> issues </a:t>
            </a:r>
            <a:r>
              <a:rPr lang="fr-FR" dirty="0" err="1"/>
              <a:t>detected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0C8B5F-DA25-8B5E-F3C7-31F52C24D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978" y="703014"/>
            <a:ext cx="9639838" cy="59791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A5E923D-168D-89D9-368B-A419F89B4B8D}"/>
              </a:ext>
            </a:extLst>
          </p:cNvPr>
          <p:cNvSpPr/>
          <p:nvPr/>
        </p:nvSpPr>
        <p:spPr>
          <a:xfrm>
            <a:off x="2057277" y="5825439"/>
            <a:ext cx="1283799" cy="67249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C9BD370-E7BC-0189-9D2D-DC6DEA8F4627}"/>
              </a:ext>
            </a:extLst>
          </p:cNvPr>
          <p:cNvCxnSpPr>
            <a:cxnSpLocks/>
          </p:cNvCxnSpPr>
          <p:nvPr/>
        </p:nvCxnSpPr>
        <p:spPr>
          <a:xfrm>
            <a:off x="1521607" y="5901500"/>
            <a:ext cx="409321" cy="209245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03948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2A5B5-5823-F099-B879-021B772BF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D60EC-576A-1021-8C15-6922E0633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also</a:t>
            </a:r>
            <a:r>
              <a:rPr lang="fr-FR" dirty="0"/>
              <a:t> Security Hotspot </a:t>
            </a:r>
            <a:r>
              <a:rPr lang="fr-FR" dirty="0" err="1"/>
              <a:t>detected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559232-AC8F-5F1E-699A-0EC67E7DC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517" y="1044244"/>
            <a:ext cx="9223255" cy="574118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DF3D80A-C6F8-97EF-F8AB-AF634AD786DD}"/>
              </a:ext>
            </a:extLst>
          </p:cNvPr>
          <p:cNvSpPr/>
          <p:nvPr/>
        </p:nvSpPr>
        <p:spPr>
          <a:xfrm>
            <a:off x="1939332" y="4192582"/>
            <a:ext cx="2723103" cy="1128020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6CFDD6-F921-B236-3568-B3DF5F3E6213}"/>
              </a:ext>
            </a:extLst>
          </p:cNvPr>
          <p:cNvCxnSpPr>
            <a:cxnSpLocks/>
          </p:cNvCxnSpPr>
          <p:nvPr/>
        </p:nvCxnSpPr>
        <p:spPr>
          <a:xfrm>
            <a:off x="1031824" y="4192582"/>
            <a:ext cx="907508" cy="35098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22423E9-93B1-EAAF-8449-1BC8D7399F5C}"/>
              </a:ext>
            </a:extLst>
          </p:cNvPr>
          <p:cNvSpPr/>
          <p:nvPr/>
        </p:nvSpPr>
        <p:spPr>
          <a:xfrm>
            <a:off x="2979336" y="2843684"/>
            <a:ext cx="1276141" cy="406958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62523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6E90B-1D51-93DD-5BEC-DF2FD2A17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5279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Back on </a:t>
            </a:r>
            <a:r>
              <a:rPr lang="fr-FR" dirty="0" err="1"/>
              <a:t>exercise</a:t>
            </a:r>
            <a:r>
              <a:rPr lang="fr-FR" dirty="0"/>
              <a:t> 1 ... "</a:t>
            </a:r>
            <a:r>
              <a:rPr lang="fr-FR" dirty="0" err="1"/>
              <a:t>Hijack</a:t>
            </a:r>
            <a:r>
              <a:rPr lang="fr-FR" dirty="0"/>
              <a:t> Session Cookie"</a:t>
            </a:r>
            <a:br>
              <a:rPr lang="fr-FR" dirty="0"/>
            </a:br>
            <a:r>
              <a:rPr lang="fr-FR" dirty="0" err="1"/>
              <a:t>analysis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Sonar</a:t>
            </a:r>
          </a:p>
        </p:txBody>
      </p:sp>
    </p:spTree>
    <p:extLst>
      <p:ext uri="{BB962C8B-B14F-4D97-AF65-F5344CB8AC3E}">
        <p14:creationId xmlns:p14="http://schemas.microsoft.com/office/powerpoint/2010/main" val="17295886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CE21D-6AED-EC83-BE0F-A1B08CF23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1962562" cy="1170634"/>
          </a:xfrm>
        </p:spPr>
        <p:txBody>
          <a:bodyPr>
            <a:noAutofit/>
          </a:bodyPr>
          <a:lstStyle/>
          <a:p>
            <a:pPr algn="ctr"/>
            <a:r>
              <a:rPr lang="fr-FR" sz="4000" dirty="0"/>
              <a:t>Notice ... Security bug "</a:t>
            </a:r>
            <a:r>
              <a:rPr lang="fr-FR" sz="4000" dirty="0" err="1"/>
              <a:t>partly</a:t>
            </a:r>
            <a:r>
              <a:rPr lang="fr-FR" sz="4000" dirty="0"/>
              <a:t>" </a:t>
            </a:r>
            <a:r>
              <a:rPr lang="fr-FR" sz="4000" dirty="0" err="1"/>
              <a:t>spoted</a:t>
            </a:r>
            <a:r>
              <a:rPr lang="fr-FR" sz="4000" dirty="0"/>
              <a:t> by Sonar</a:t>
            </a:r>
            <a:br>
              <a:rPr lang="fr-FR" sz="4000" dirty="0"/>
            </a:br>
            <a:r>
              <a:rPr lang="fr-FR" sz="4000" dirty="0"/>
              <a:t>(</a:t>
            </a:r>
            <a:r>
              <a:rPr lang="fr-FR" sz="4000" dirty="0" err="1"/>
              <a:t>see</a:t>
            </a:r>
            <a:r>
              <a:rPr lang="fr-FR" sz="4000" dirty="0"/>
              <a:t> </a:t>
            </a:r>
            <a:r>
              <a:rPr lang="fr-FR" sz="4000" dirty="0" err="1"/>
              <a:t>next</a:t>
            </a:r>
            <a:r>
              <a:rPr lang="fr-FR" sz="4000" dirty="0"/>
              <a:t> for sonar)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55854F-B323-6AC3-3C74-040A600F3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8646" y="1507252"/>
            <a:ext cx="8254482" cy="512968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DBBED23-73DC-DA58-A1DF-1E187840E591}"/>
              </a:ext>
            </a:extLst>
          </p:cNvPr>
          <p:cNvSpPr/>
          <p:nvPr/>
        </p:nvSpPr>
        <p:spPr>
          <a:xfrm>
            <a:off x="2583541" y="4873370"/>
            <a:ext cx="2345175" cy="562787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2E22FE-57E1-1923-CBB9-592A14B49B07}"/>
              </a:ext>
            </a:extLst>
          </p:cNvPr>
          <p:cNvSpPr/>
          <p:nvPr/>
        </p:nvSpPr>
        <p:spPr>
          <a:xfrm>
            <a:off x="7396703" y="4576945"/>
            <a:ext cx="611834" cy="165877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83386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38965-B717-8C0A-C1E8-D1F4747D9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98844"/>
          </a:xfrm>
        </p:spPr>
        <p:txBody>
          <a:bodyPr/>
          <a:lstStyle/>
          <a:p>
            <a:pPr algn="ctr"/>
            <a:r>
              <a:rPr lang="fr-FR" dirty="0"/>
              <a:t>sonar "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risk</a:t>
            </a:r>
            <a:r>
              <a:rPr lang="fr-FR" dirty="0"/>
              <a:t>?"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9C56EB-988C-793B-E067-A2120F6DE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9541"/>
            <a:ext cx="12192000" cy="518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031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82F6E-2C65-2337-FB91-5B29BA81B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C424C-2E5F-7DB9-E089-5B707B45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1962562" cy="778747"/>
          </a:xfrm>
        </p:spPr>
        <p:txBody>
          <a:bodyPr>
            <a:noAutofit/>
          </a:bodyPr>
          <a:lstStyle/>
          <a:p>
            <a:pPr algn="ctr"/>
            <a:r>
              <a:rPr lang="fr-FR" sz="4000" dirty="0"/>
              <a:t>Sonar "</a:t>
            </a:r>
            <a:r>
              <a:rPr lang="fr-FR" sz="4000" dirty="0" err="1"/>
              <a:t>Why</a:t>
            </a:r>
            <a:r>
              <a:rPr lang="fr-FR" sz="4000" dirty="0"/>
              <a:t> </a:t>
            </a:r>
            <a:r>
              <a:rPr lang="fr-FR" sz="4000" dirty="0" err="1"/>
              <a:t>is</a:t>
            </a:r>
            <a:r>
              <a:rPr lang="fr-FR" sz="4000" dirty="0"/>
              <a:t> </a:t>
            </a:r>
            <a:r>
              <a:rPr lang="fr-FR" sz="4000" dirty="0" err="1"/>
              <a:t>this</a:t>
            </a:r>
            <a:r>
              <a:rPr lang="fr-FR" sz="4000" dirty="0"/>
              <a:t> an issue ?"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E23AD8-9E35-8424-DE85-19C2F70A3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454"/>
            <a:ext cx="12192000" cy="417709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3901460-3C27-93FD-8058-7FCC661B5FE0}"/>
              </a:ext>
            </a:extLst>
          </p:cNvPr>
          <p:cNvSpPr/>
          <p:nvPr/>
        </p:nvSpPr>
        <p:spPr>
          <a:xfrm>
            <a:off x="4472631" y="3124958"/>
            <a:ext cx="1360437" cy="304042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07086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5DABD-3500-2160-F215-A03DCE24E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FBA87-2A45-C43F-5565-B11BA0D79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1962562" cy="778747"/>
          </a:xfrm>
        </p:spPr>
        <p:txBody>
          <a:bodyPr>
            <a:noAutofit/>
          </a:bodyPr>
          <a:lstStyle/>
          <a:p>
            <a:pPr algn="ctr"/>
            <a:r>
              <a:rPr lang="fr-FR" sz="4000" dirty="0"/>
              <a:t>Sonar "How can I fix </a:t>
            </a:r>
            <a:r>
              <a:rPr lang="fr-FR" sz="4000" dirty="0" err="1"/>
              <a:t>it</a:t>
            </a:r>
            <a:r>
              <a:rPr lang="fr-FR" sz="4000" dirty="0"/>
              <a:t> ?"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DFB317-014D-6B27-00C4-7A8711907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97" y="1180681"/>
            <a:ext cx="11085237" cy="441491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BD485AF-7364-F80B-5213-D6FA880A3CE7}"/>
              </a:ext>
            </a:extLst>
          </p:cNvPr>
          <p:cNvSpPr/>
          <p:nvPr/>
        </p:nvSpPr>
        <p:spPr>
          <a:xfrm>
            <a:off x="7346459" y="2838580"/>
            <a:ext cx="983625" cy="304042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2856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2B91BD-6E05-CECD-29CB-E5B187EEA5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CA28D-E4D5-6FC8-3F6B-D2444A63D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1962562" cy="1135464"/>
          </a:xfrm>
        </p:spPr>
        <p:txBody>
          <a:bodyPr>
            <a:noAutofit/>
          </a:bodyPr>
          <a:lstStyle/>
          <a:p>
            <a:pPr algn="ctr"/>
            <a:r>
              <a:rPr lang="fr-FR" sz="4000" dirty="0"/>
              <a:t>"</a:t>
            </a:r>
            <a:r>
              <a:rPr lang="fr-FR" sz="4000" dirty="0" err="1"/>
              <a:t>Random</a:t>
            </a:r>
            <a:r>
              <a:rPr lang="fr-FR" sz="4000" dirty="0"/>
              <a:t>" </a:t>
            </a:r>
            <a:r>
              <a:rPr lang="fr-FR" sz="4000" dirty="0" err="1"/>
              <a:t>instead</a:t>
            </a:r>
            <a:r>
              <a:rPr lang="fr-FR" sz="4000" dirty="0"/>
              <a:t> of "</a:t>
            </a:r>
            <a:r>
              <a:rPr lang="fr-FR" sz="4000" dirty="0" err="1"/>
              <a:t>SecureRandom</a:t>
            </a:r>
            <a:r>
              <a:rPr lang="fr-FR" sz="4000" dirty="0"/>
              <a:t>" </a:t>
            </a:r>
            <a:r>
              <a:rPr lang="fr-FR" sz="4000" dirty="0" err="1"/>
              <a:t>is</a:t>
            </a:r>
            <a:r>
              <a:rPr lang="fr-FR" sz="4000" dirty="0"/>
              <a:t> a bug</a:t>
            </a:r>
            <a:br>
              <a:rPr lang="fr-FR" sz="4000" dirty="0"/>
            </a:br>
            <a:r>
              <a:rPr lang="fr-FR" sz="4000" dirty="0"/>
              <a:t>BUT </a:t>
            </a:r>
            <a:r>
              <a:rPr lang="fr-FR" sz="4000" dirty="0" err="1"/>
              <a:t>Also</a:t>
            </a:r>
            <a:r>
              <a:rPr lang="fr-FR" sz="4000" dirty="0"/>
              <a:t> </a:t>
            </a:r>
            <a:r>
              <a:rPr lang="fr-FR" sz="4000" dirty="0" err="1"/>
              <a:t>repeating</a:t>
            </a:r>
            <a:r>
              <a:rPr lang="fr-FR" sz="4000" dirty="0"/>
              <a:t> "new </a:t>
            </a:r>
            <a:r>
              <a:rPr lang="fr-FR" sz="4000" dirty="0" err="1"/>
              <a:t>Random</a:t>
            </a:r>
            <a:r>
              <a:rPr lang="fr-FR" sz="4000" dirty="0"/>
              <a:t>()" </a:t>
            </a:r>
            <a:r>
              <a:rPr lang="fr-FR" sz="4000" dirty="0" err="1"/>
              <a:t>is</a:t>
            </a:r>
            <a:r>
              <a:rPr lang="fr-FR" sz="4000" dirty="0"/>
              <a:t> </a:t>
            </a:r>
            <a:r>
              <a:rPr lang="fr-FR" sz="4000" dirty="0" err="1"/>
              <a:t>another</a:t>
            </a:r>
            <a:r>
              <a:rPr lang="fr-FR" sz="4000" dirty="0"/>
              <a:t> bug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E8C264-C6AB-AA4B-AF64-D556AD2DB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2678"/>
            <a:ext cx="12192000" cy="417709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2CBB361-A5CF-5C39-AFF9-4435E0251B40}"/>
              </a:ext>
            </a:extLst>
          </p:cNvPr>
          <p:cNvSpPr/>
          <p:nvPr/>
        </p:nvSpPr>
        <p:spPr>
          <a:xfrm>
            <a:off x="4472631" y="3587182"/>
            <a:ext cx="1360437" cy="304042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99531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0AB58-71A2-2082-2B7D-EC05518B3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63" y="115556"/>
            <a:ext cx="12002755" cy="1497204"/>
          </a:xfrm>
        </p:spPr>
        <p:txBody>
          <a:bodyPr>
            <a:noAutofit/>
          </a:bodyPr>
          <a:lstStyle/>
          <a:p>
            <a:pPr algn="ctr"/>
            <a:r>
              <a:rPr lang="fr-FR" sz="4000" dirty="0"/>
              <a:t>Sonar focusses on "code </a:t>
            </a:r>
            <a:r>
              <a:rPr lang="fr-FR" sz="4000" dirty="0" err="1"/>
              <a:t>quality</a:t>
            </a:r>
            <a:r>
              <a:rPr lang="fr-FR" sz="4000" dirty="0"/>
              <a:t>" / "code pattern"</a:t>
            </a:r>
            <a:br>
              <a:rPr lang="fr-FR" sz="4000" dirty="0"/>
            </a:br>
            <a:r>
              <a:rPr lang="fr-FR" sz="4000" dirty="0"/>
              <a:t> and "test </a:t>
            </a:r>
            <a:r>
              <a:rPr lang="fr-FR" sz="4000" dirty="0" err="1"/>
              <a:t>coverage</a:t>
            </a:r>
            <a:r>
              <a:rPr lang="fr-FR" sz="4000" dirty="0"/>
              <a:t>"!!</a:t>
            </a:r>
            <a:br>
              <a:rPr lang="fr-FR" sz="4000" dirty="0"/>
            </a:br>
            <a:r>
              <a:rPr lang="fr-FR" sz="4000" dirty="0"/>
              <a:t>... </a:t>
            </a:r>
            <a:r>
              <a:rPr lang="fr-FR" sz="4000" dirty="0" err="1"/>
              <a:t>does</a:t>
            </a:r>
            <a:r>
              <a:rPr lang="fr-FR" sz="4000" dirty="0"/>
              <a:t> not </a:t>
            </a:r>
            <a:r>
              <a:rPr lang="fr-FR" sz="4000" dirty="0" err="1"/>
              <a:t>detect</a:t>
            </a:r>
            <a:r>
              <a:rPr lang="fr-FR" sz="4000" dirty="0"/>
              <a:t> real bug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91BCE8-A457-611B-5112-732F45A5C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64" y="2029767"/>
            <a:ext cx="10881229" cy="451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410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D379A4-6B48-63D7-AF6F-0A8929E20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2493-15FE-4902-6371-FB9718472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1253066"/>
          </a:xfrm>
        </p:spPr>
        <p:txBody>
          <a:bodyPr/>
          <a:lstStyle/>
          <a:p>
            <a:pPr algn="ctr"/>
            <a:r>
              <a:rPr lang="fr-FR" dirty="0" err="1"/>
              <a:t>WebGoat</a:t>
            </a:r>
            <a:r>
              <a:rPr lang="fr-FR" dirty="0"/>
              <a:t> ... </a:t>
            </a:r>
            <a:r>
              <a:rPr lang="fr-FR" dirty="0" err="1"/>
              <a:t>vulnerable</a:t>
            </a:r>
            <a:r>
              <a:rPr lang="fr-FR" dirty="0"/>
              <a:t> app in java</a:t>
            </a:r>
            <a:br>
              <a:rPr lang="fr-FR" dirty="0"/>
            </a:br>
            <a:r>
              <a:rPr lang="fr-FR" dirty="0"/>
              <a:t>https://github.com/WebGoat/WebGoat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8A84E2-328B-DC0B-BCF6-098360726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475" y="1436914"/>
            <a:ext cx="6951986" cy="501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9717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33948D-995B-C78F-86DB-F483C64AD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FA23A-B6B7-BCEE-0EA9-B14D71BAF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5279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Back on </a:t>
            </a:r>
            <a:r>
              <a:rPr lang="fr-FR" dirty="0" err="1"/>
              <a:t>exercise</a:t>
            </a:r>
            <a:r>
              <a:rPr lang="fr-FR" dirty="0"/>
              <a:t> 2 ... "SQL Injection"</a:t>
            </a:r>
            <a:br>
              <a:rPr lang="fr-FR" dirty="0"/>
            </a:br>
            <a:r>
              <a:rPr lang="fr-FR" dirty="0" err="1"/>
              <a:t>analysis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Sonar</a:t>
            </a:r>
          </a:p>
        </p:txBody>
      </p:sp>
    </p:spTree>
    <p:extLst>
      <p:ext uri="{BB962C8B-B14F-4D97-AF65-F5344CB8AC3E}">
        <p14:creationId xmlns:p14="http://schemas.microsoft.com/office/powerpoint/2010/main" val="10831227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4F2B6-D13B-4C68-BAFB-5A47AA0C6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1039B-BFBC-281E-72BB-A448BC56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SQL Injections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3842D6-4EF5-93E1-B361-3AAC165B2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549" y="878860"/>
            <a:ext cx="9639838" cy="59791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EA08909-9173-078F-1314-679E274DFAFA}"/>
              </a:ext>
            </a:extLst>
          </p:cNvPr>
          <p:cNvSpPr/>
          <p:nvPr/>
        </p:nvSpPr>
        <p:spPr>
          <a:xfrm>
            <a:off x="2507065" y="3388714"/>
            <a:ext cx="1205801" cy="37439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B6E557F-0DB2-7339-2FA3-79B7816CDC45}"/>
              </a:ext>
            </a:extLst>
          </p:cNvPr>
          <p:cNvCxnSpPr>
            <a:cxnSpLocks/>
          </p:cNvCxnSpPr>
          <p:nvPr/>
        </p:nvCxnSpPr>
        <p:spPr>
          <a:xfrm>
            <a:off x="1628021" y="3429000"/>
            <a:ext cx="879044" cy="116492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1934E57-5DAF-A986-7ACA-72CF31203185}"/>
              </a:ext>
            </a:extLst>
          </p:cNvPr>
          <p:cNvSpPr/>
          <p:nvPr/>
        </p:nvSpPr>
        <p:spPr>
          <a:xfrm>
            <a:off x="2644393" y="3846472"/>
            <a:ext cx="2560653" cy="44417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43EEC49-0FCE-F118-D1F5-D5260125DC03}"/>
              </a:ext>
            </a:extLst>
          </p:cNvPr>
          <p:cNvCxnSpPr>
            <a:cxnSpLocks/>
          </p:cNvCxnSpPr>
          <p:nvPr/>
        </p:nvCxnSpPr>
        <p:spPr>
          <a:xfrm>
            <a:off x="3856055" y="3551535"/>
            <a:ext cx="137328" cy="253255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B9908BB-B86E-2188-15ED-7B61B65367F8}"/>
              </a:ext>
            </a:extLst>
          </p:cNvPr>
          <p:cNvCxnSpPr>
            <a:cxnSpLocks/>
          </p:cNvCxnSpPr>
          <p:nvPr/>
        </p:nvCxnSpPr>
        <p:spPr>
          <a:xfrm>
            <a:off x="5290457" y="4049486"/>
            <a:ext cx="1502229" cy="200464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BE46260-D2EB-D18B-5D58-D2643726A182}"/>
              </a:ext>
            </a:extLst>
          </p:cNvPr>
          <p:cNvSpPr/>
          <p:nvPr/>
        </p:nvSpPr>
        <p:spPr>
          <a:xfrm>
            <a:off x="6993653" y="5933552"/>
            <a:ext cx="3466682" cy="18589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34997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4F251-DE43-B5EB-4137-36E8D9EF4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19546-9BE8-929B-0055-7590E92DD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/>
              <a:t>More "</a:t>
            </a:r>
            <a:r>
              <a:rPr lang="fr-FR" dirty="0" err="1"/>
              <a:t>complex</a:t>
            </a:r>
            <a:r>
              <a:rPr lang="fr-FR" dirty="0"/>
              <a:t>" String variable </a:t>
            </a:r>
            <a:r>
              <a:rPr lang="fr-FR" dirty="0" err="1"/>
              <a:t>detected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960CC4-8C5F-A161-AC72-ABF340688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978" y="815592"/>
            <a:ext cx="10261060" cy="604240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F265606-0448-9609-BBEB-FD22F31FC391}"/>
              </a:ext>
            </a:extLst>
          </p:cNvPr>
          <p:cNvSpPr/>
          <p:nvPr/>
        </p:nvSpPr>
        <p:spPr>
          <a:xfrm>
            <a:off x="6968532" y="4512454"/>
            <a:ext cx="1527349" cy="14998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C1A8BE1-1CA9-049D-DE77-A9EC6B2E7A02}"/>
              </a:ext>
            </a:extLst>
          </p:cNvPr>
          <p:cNvCxnSpPr>
            <a:cxnSpLocks/>
          </p:cNvCxnSpPr>
          <p:nvPr/>
        </p:nvCxnSpPr>
        <p:spPr>
          <a:xfrm>
            <a:off x="8561195" y="4587444"/>
            <a:ext cx="949570" cy="537215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DC75494-840A-2C4F-6DE4-5565152F1DF9}"/>
              </a:ext>
            </a:extLst>
          </p:cNvPr>
          <p:cNvSpPr/>
          <p:nvPr/>
        </p:nvSpPr>
        <p:spPr>
          <a:xfrm>
            <a:off x="8294914" y="5159829"/>
            <a:ext cx="2280976" cy="21101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1089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DB099E-7D57-7723-ABBD-DE97FDDFE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5B47A-CD2F-5647-C8BB-AFA9DAE7D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79188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68B47-6C5C-7914-72A8-ED6F6CB197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6B969-C359-418E-43C3-60E2E212B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1312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07994-D87C-7615-7787-4A378717D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6DC89-0642-5929-6D7B-A62CB97BC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86697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C6BD3-B7EE-179A-AF1F-E799DA55F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2C5CF-A333-5556-DFBF-B9F67EAB5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9052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2CB93-7C8B-41DF-954F-8E417F212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FC60D-0525-9550-CED9-76405BF2A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752538"/>
          </a:xfrm>
        </p:spPr>
        <p:txBody>
          <a:bodyPr/>
          <a:lstStyle/>
          <a:p>
            <a:pPr algn="ctr"/>
            <a:r>
              <a:rPr lang="fr-FR" dirty="0"/>
              <a:t>Download/Compile/Launch </a:t>
            </a:r>
            <a:r>
              <a:rPr lang="fr-FR" dirty="0" err="1"/>
              <a:t>WebGoat</a:t>
            </a:r>
            <a:r>
              <a:rPr lang="fr-FR" dirty="0"/>
              <a:t> App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A22CA5-5FC2-CACF-029E-0E93D8E53300}"/>
              </a:ext>
            </a:extLst>
          </p:cNvPr>
          <p:cNvSpPr txBox="1"/>
          <p:nvPr/>
        </p:nvSpPr>
        <p:spPr>
          <a:xfrm>
            <a:off x="2012149" y="3287843"/>
            <a:ext cx="48332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git clone https://github.com/WebGoat/WebGoat</a:t>
            </a:r>
          </a:p>
          <a:p>
            <a:r>
              <a:rPr lang="fr-FR" dirty="0"/>
              <a:t>cd </a:t>
            </a:r>
            <a:r>
              <a:rPr lang="fr-FR" dirty="0" err="1"/>
              <a:t>WebGoat</a:t>
            </a:r>
            <a:endParaRPr lang="fr-FR" dirty="0"/>
          </a:p>
          <a:p>
            <a:r>
              <a:rPr lang="fr-FR" dirty="0" err="1"/>
              <a:t>mvn</a:t>
            </a:r>
            <a:r>
              <a:rPr lang="fr-FR" dirty="0"/>
              <a:t> package</a:t>
            </a:r>
            <a:br>
              <a:rPr lang="fr-FR" dirty="0"/>
            </a:br>
            <a:r>
              <a:rPr lang="fr-FR" dirty="0" err="1"/>
              <a:t>mvn</a:t>
            </a:r>
            <a:r>
              <a:rPr lang="fr-FR" dirty="0"/>
              <a:t> </a:t>
            </a:r>
            <a:r>
              <a:rPr lang="fr-FR" dirty="0" err="1"/>
              <a:t>spring-boot:run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F60B26-BFF6-9C2F-FA10-CF912DC9C3C0}"/>
              </a:ext>
            </a:extLst>
          </p:cNvPr>
          <p:cNvSpPr txBox="1"/>
          <p:nvPr/>
        </p:nvSpPr>
        <p:spPr>
          <a:xfrm>
            <a:off x="1194511" y="3758059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or 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0D630E-6E6C-5E09-2284-FB2965AF46F9}"/>
              </a:ext>
            </a:extLst>
          </p:cNvPr>
          <p:cNvSpPr txBox="1"/>
          <p:nvPr/>
        </p:nvSpPr>
        <p:spPr>
          <a:xfrm>
            <a:off x="2012149" y="4796610"/>
            <a:ext cx="34979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download zip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github</a:t>
            </a:r>
            <a:r>
              <a:rPr lang="fr-FR" dirty="0"/>
              <a:t> code</a:t>
            </a:r>
          </a:p>
          <a:p>
            <a:r>
              <a:rPr lang="fr-FR" dirty="0"/>
              <a:t>open as </a:t>
            </a:r>
            <a:r>
              <a:rPr lang="fr-FR" dirty="0" err="1"/>
              <a:t>IntelliJ</a:t>
            </a:r>
            <a:r>
              <a:rPr lang="fr-FR" dirty="0"/>
              <a:t> IDEA </a:t>
            </a:r>
            <a:r>
              <a:rPr lang="fr-FR" dirty="0" err="1"/>
              <a:t>project</a:t>
            </a:r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3FA6F7-57B8-1C3E-4278-B1AF7BE85CC0}"/>
              </a:ext>
            </a:extLst>
          </p:cNvPr>
          <p:cNvSpPr txBox="1"/>
          <p:nvPr/>
        </p:nvSpPr>
        <p:spPr>
          <a:xfrm>
            <a:off x="1179286" y="4935110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or ..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2E0F5C-8862-6F6A-1302-AFEEFCB8D6DF}"/>
              </a:ext>
            </a:extLst>
          </p:cNvPr>
          <p:cNvSpPr txBox="1"/>
          <p:nvPr/>
        </p:nvSpPr>
        <p:spPr>
          <a:xfrm>
            <a:off x="2064656" y="1610530"/>
            <a:ext cx="37059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docker run -</a:t>
            </a:r>
            <a:r>
              <a:rPr lang="fr-FR" dirty="0" err="1"/>
              <a:t>it</a:t>
            </a:r>
            <a:r>
              <a:rPr lang="fr-FR" dirty="0"/>
              <a:t> \</a:t>
            </a:r>
            <a:br>
              <a:rPr lang="fr-FR" dirty="0"/>
            </a:br>
            <a:r>
              <a:rPr lang="fr-FR" dirty="0"/>
              <a:t>        -p 127.0.0.1:8080:8080 \</a:t>
            </a:r>
            <a:br>
              <a:rPr lang="fr-FR" dirty="0"/>
            </a:br>
            <a:r>
              <a:rPr lang="fr-FR" dirty="0"/>
              <a:t>        -p 127.0.0.1:9090:9090 \</a:t>
            </a:r>
            <a:br>
              <a:rPr lang="fr-FR" dirty="0"/>
            </a:br>
            <a:r>
              <a:rPr lang="fr-FR" dirty="0"/>
              <a:t>        </a:t>
            </a:r>
            <a:r>
              <a:rPr lang="fr-FR" dirty="0" err="1"/>
              <a:t>webgoat</a:t>
            </a:r>
            <a:r>
              <a:rPr lang="fr-FR" dirty="0"/>
              <a:t>/</a:t>
            </a:r>
            <a:r>
              <a:rPr lang="fr-FR" dirty="0" err="1"/>
              <a:t>webgoat</a:t>
            </a:r>
            <a:endParaRPr lang="fr-FR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FC652B-68F1-E344-0FE7-50056C986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4602" y="979008"/>
            <a:ext cx="6210838" cy="235097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AAEE58-62E7-0062-B7EA-A311DB04AC84}"/>
              </a:ext>
            </a:extLst>
          </p:cNvPr>
          <p:cNvSpPr txBox="1"/>
          <p:nvPr/>
        </p:nvSpPr>
        <p:spPr>
          <a:xfrm>
            <a:off x="1179286" y="6023681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or 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EE62B6-66CE-AF60-F588-441CF7DEE30B}"/>
              </a:ext>
            </a:extLst>
          </p:cNvPr>
          <p:cNvSpPr txBox="1"/>
          <p:nvPr/>
        </p:nvSpPr>
        <p:spPr>
          <a:xfrm>
            <a:off x="2064656" y="5929628"/>
            <a:ext cx="34979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download </a:t>
            </a:r>
            <a:r>
              <a:rPr lang="fr-FR" dirty="0" err="1"/>
              <a:t>pre-compiled</a:t>
            </a:r>
            <a:r>
              <a:rPr lang="fr-FR" dirty="0"/>
              <a:t> jar</a:t>
            </a:r>
            <a:br>
              <a:rPr lang="fr-FR" dirty="0"/>
            </a:br>
            <a:r>
              <a:rPr lang="fr-FR" dirty="0"/>
              <a:t>launch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A704019-C8E7-D800-4A57-F1681D62A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382" y="5646363"/>
            <a:ext cx="4839119" cy="114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747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4E481-64C9-A750-2B31-D2E956743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8329A-8F42-C6F6-79A4-94C48B4B9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Launching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8A1A1E-0D2D-B1E7-0145-2F643AE21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57786"/>
            <a:ext cx="10645709" cy="561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340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7F434-10B6-1487-D8BD-22AE7C917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A189D-2BF7-04B7-81F6-6F053C1BF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1"/>
            <a:ext cx="10515600" cy="1098247"/>
          </a:xfrm>
        </p:spPr>
        <p:txBody>
          <a:bodyPr/>
          <a:lstStyle/>
          <a:p>
            <a:pPr algn="ctr"/>
            <a:r>
              <a:rPr lang="fr-FR" dirty="0"/>
              <a:t>open</a:t>
            </a:r>
            <a:br>
              <a:rPr lang="fr-FR" dirty="0"/>
            </a:br>
            <a:r>
              <a:rPr lang="fr-FR" dirty="0"/>
              <a:t>http://localhost:8080/WebGoat/login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1E03F6-6C99-CBBF-61B8-8BF684389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097" y="1447331"/>
            <a:ext cx="7456816" cy="541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517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38240-4F7A-5C4A-0F66-A59F97698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4AF15-76C2-456E-9611-3C94E1D41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72"/>
            <a:ext cx="10515600" cy="672496"/>
          </a:xfrm>
        </p:spPr>
        <p:txBody>
          <a:bodyPr/>
          <a:lstStyle/>
          <a:p>
            <a:pPr algn="ctr"/>
            <a:r>
              <a:rPr lang="fr-FR" dirty="0" err="1"/>
              <a:t>register</a:t>
            </a:r>
            <a:r>
              <a:rPr lang="fr-FR" dirty="0"/>
              <a:t> a login/</a:t>
            </a:r>
            <a:r>
              <a:rPr lang="fr-FR" dirty="0" err="1"/>
              <a:t>password</a:t>
            </a: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46C3B9-9100-D408-2D6B-0CB3A44C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985358"/>
            <a:ext cx="7518564" cy="574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189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</TotalTime>
  <Words>565</Words>
  <Application>Microsoft Office PowerPoint</Application>
  <PresentationFormat>Widescreen</PresentationFormat>
  <Paragraphs>79</Paragraphs>
  <Slides>56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0" baseType="lpstr">
      <vt:lpstr>Arial</vt:lpstr>
      <vt:lpstr>Calibri</vt:lpstr>
      <vt:lpstr>Calibri Light</vt:lpstr>
      <vt:lpstr>Office Theme</vt:lpstr>
      <vt:lpstr>Security Hands-On pentest  a Damn Vulnerable App</vt:lpstr>
      <vt:lpstr>Lot of dva "Damn Vulnerable Apps"</vt:lpstr>
      <vt:lpstr>https://owasp.org</vt:lpstr>
      <vt:lpstr>Juice Shop ... vulnerable app  (in node.js / express)</vt:lpstr>
      <vt:lpstr>WebGoat ... vulnerable app in java https://github.com/WebGoat/WebGoat</vt:lpstr>
      <vt:lpstr>Download/Compile/Launch WebGoat App</vt:lpstr>
      <vt:lpstr>Launching from IDE</vt:lpstr>
      <vt:lpstr>open http://localhost:8080/WebGoat/login</vt:lpstr>
      <vt:lpstr>register a login/password</vt:lpstr>
      <vt:lpstr>Browse lesson(s)</vt:lpstr>
      <vt:lpstr>Lesson (A1) - Broken Access Control  Hijack a session</vt:lpstr>
      <vt:lpstr>Page 1 / Page 2 / ...</vt:lpstr>
      <vt:lpstr>Hijack Session - Step 2</vt:lpstr>
      <vt:lpstr>Show Hints</vt:lpstr>
      <vt:lpstr>PowerPoint Presentation</vt:lpstr>
      <vt:lpstr>Cookie is predictable ..</vt:lpstr>
      <vt:lpstr>Search corresponding source Code ..</vt:lpstr>
      <vt:lpstr>SQL Injection</vt:lpstr>
      <vt:lpstr>SQL Injection</vt:lpstr>
      <vt:lpstr>SQL Injection</vt:lpstr>
      <vt:lpstr>Search "SQL Injection" Bug in Source Code</vt:lpstr>
      <vt:lpstr>Cross Site Scripting</vt:lpstr>
      <vt:lpstr>Cross Site Scripting</vt:lpstr>
      <vt:lpstr>PowerPoint Presentation</vt:lpstr>
      <vt:lpstr>Using Java Source Code Analysis : Sonar</vt:lpstr>
      <vt:lpstr>Example of Sonar Tutorial https://www.baeldung.com/sonar-qube</vt:lpstr>
      <vt:lpstr>(no docker?) Download Sonar Server</vt:lpstr>
      <vt:lpstr>(no docker?) Launch Sonar Server</vt:lpstr>
      <vt:lpstr>cd sonar bin/windows-x86-64/StartSonar.bat</vt:lpstr>
      <vt:lpstr>open sonar Web http://localhost:9000</vt:lpstr>
      <vt:lpstr>Sonar Web - Welcome Page</vt:lpstr>
      <vt:lpstr>Sonar Web Home Page</vt:lpstr>
      <vt:lpstr>Create a Local Project</vt:lpstr>
      <vt:lpstr>select "Use the global settings"</vt:lpstr>
      <vt:lpstr>Project Created .. click on  Analyse "Locally"</vt:lpstr>
      <vt:lpstr>Generate a Token</vt:lpstr>
      <vt:lpstr>Token to copy</vt:lpstr>
      <vt:lpstr>describe "Maven" =&gt; copy command "mvn verify sonar:sonar -Dsonar..."</vt:lpstr>
      <vt:lpstr>mvn verify sonar:sonar ...</vt:lpstr>
      <vt:lpstr>mvn sonar:sonar</vt:lpstr>
      <vt:lpstr>Refresh Sonar Page ... 17 security issues detected</vt:lpstr>
      <vt:lpstr>also Security Hotspot detected</vt:lpstr>
      <vt:lpstr>Back on exercise 1 ... "Hijack Session Cookie" analysis with Sonar</vt:lpstr>
      <vt:lpstr>Notice ... Security bug "partly" spoted by Sonar (see next for sonar)</vt:lpstr>
      <vt:lpstr>sonar "What is the risk?"</vt:lpstr>
      <vt:lpstr>Sonar "Why is this an issue ?"</vt:lpstr>
      <vt:lpstr>Sonar "How can I fix it ?"</vt:lpstr>
      <vt:lpstr>"Random" instead of "SecureRandom" is a bug BUT Also repeating "new Random()" is another bug</vt:lpstr>
      <vt:lpstr>Sonar focusses on "code quality" / "code pattern"  and "test coverage"!! ... does not detect real bug</vt:lpstr>
      <vt:lpstr>Back on exercise 2 ... "SQL Injection" analysis with Sonar</vt:lpstr>
      <vt:lpstr>SQL Injections</vt:lpstr>
      <vt:lpstr>More "complex" String variable detected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NAUWYNCK Arnaud</dc:creator>
  <cp:lastModifiedBy>NAUWYNCK Arnaud</cp:lastModifiedBy>
  <cp:revision>7</cp:revision>
  <dcterms:created xsi:type="dcterms:W3CDTF">2025-03-01T20:11:05Z</dcterms:created>
  <dcterms:modified xsi:type="dcterms:W3CDTF">2025-03-07T11:49:49Z</dcterms:modified>
</cp:coreProperties>
</file>

<file path=docProps/thumbnail.jpeg>
</file>